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2" r:id="rId3"/>
    <p:sldId id="263" r:id="rId4"/>
    <p:sldId id="256" r:id="rId5"/>
    <p:sldId id="258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521B93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23"/>
    <p:restoredTop sz="95701"/>
  </p:normalViewPr>
  <p:slideViewPr>
    <p:cSldViewPr snapToGrid="0" snapToObjects="1">
      <p:cViewPr>
        <p:scale>
          <a:sx n="96" d="100"/>
          <a:sy n="96" d="100"/>
        </p:scale>
        <p:origin x="5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6EAEA-0C87-1F4A-A4B6-F280768692ED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5C54E-7B08-9B4B-A582-563FD99A7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3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0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4CC7-C78C-7A45-926B-F34DF4EE2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5D7C5-B044-A64D-8FF0-FA4BB8A1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52EE1-13FE-FF42-B589-625C1C5E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272E0-B0EC-D24B-A62C-383FA4CB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06FD-465B-CD45-8698-D378F3DF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0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F611-288E-4549-9185-8FCA5CC2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8BA99-A4A4-F242-A09E-6D6D6F57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6E3BB-D0C2-054E-8495-3EFB9401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8C6E-4932-164E-800D-C2617B6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FE8B8-9A1D-B54B-B884-DBC0ED96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1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635A6-4445-934F-A101-6FDC2617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6378F-9A7E-6A4F-8093-156A6EEBD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74348-09E1-6B43-ACB7-9FAAF7F2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D322B-BA6B-144F-95EF-1B7FD859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68A92-49B6-F146-8CAB-B712592B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22D4-4AA7-D742-9F1A-4C7C31D6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4B99-2865-E14D-A21E-D3BD6680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267C-3F98-EE40-9C0B-8EC7B044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DE238-35DA-F84B-BF40-8F1828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7DA0-817D-684F-A1F9-17DB4067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496-F4D7-9042-8596-470B3F73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FD473-77D4-3046-AD2A-58FAE83E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11FE-D32E-0646-A1AD-F8E6CEF6A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53006-C6BA-3442-A013-6AA5C03A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C6FBB-F07F-7948-B867-380C27B8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01D7-89DD-3F4C-A2AD-F46C850A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B6E9-1867-BD41-ADF7-024D570AD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263F2-4181-D243-8529-8120601EF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6DD7-124B-6742-8528-1647B11D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8DDBB-FA4F-B140-B12A-FAEDDAEC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46A3A-560F-6049-A4B8-6B9E23C9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9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7898-A7DB-2847-99A5-232AD050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B5F4F-1B16-144B-BA79-86B167B75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2D33C-08B5-AB41-BB52-A0A3CC69B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FA78C-286C-264A-8A02-3D9FF231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EB028-CAE3-E24E-B684-6833BD0DD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9248A-6853-E742-A63B-8FF753FA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91053-A448-9444-B63C-B42DC373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CFC7E-761B-0B49-A708-99A543B7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F185-CB69-BC45-8018-F71DF60B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6C469-A0BE-604C-85B8-D0A9E62C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39092-8281-7344-8975-BF9DBA92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B31A-DABC-D74E-BF8D-F0CBB085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5E8EF-B104-D949-BBC8-27515AC5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75EF1-623F-734D-9B31-6196E22D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8660-F455-144D-9F8B-A140F461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E7FC-4860-DD45-A32B-50FBB8E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A551-18E5-9941-8646-BDB33C0C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5C43-A974-2C4F-B60B-BA1337A7D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F7B42-F081-3D42-9018-1B47D2A7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27769-D334-5847-9785-0B20D329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2862A-2A20-2A46-8055-762D3251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9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7D77-0252-EB46-8A74-65D8D8D0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6B7E6-25B6-5549-B25D-EF07DA8DC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8E2A4-1A4C-3E45-99E8-F8920D24D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D9AD5-B889-DE49-AF1A-EDB93196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9DAE1-C048-234C-AE36-69CF6A05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04B3-AF29-0842-B7E7-48974D6E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2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A1356-A815-514C-A07D-BF121B6A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3ED8-AAB4-924F-81B9-743E6EBA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FEBAB-3394-5D40-BD7C-4FC91B34A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14A08-DBC6-BF47-827E-B77B295AE5CE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D6281-BC08-6C4E-8763-584793E4F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61498-494B-4147-8010-96F18703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9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5053-1702-8941-B25B-7DDD2260C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Climate-ready fisheries management in the California Dungeness crab fishery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70682-CF89-5D4F-A470-072DC4623D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0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235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The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BB90E-1CAB-4141-9885-31B26F24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3" y="584775"/>
            <a:ext cx="11423374" cy="61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823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Current and alternative management strategies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E7FD87-1AA7-7748-AD6C-837FB984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2224"/>
              </p:ext>
            </p:extLst>
          </p:nvPr>
        </p:nvGraphicFramePr>
        <p:xfrm>
          <a:off x="92765" y="770282"/>
          <a:ext cx="12099235" cy="46233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7449">
                  <a:extLst>
                    <a:ext uri="{9D8B030D-6E8A-4147-A177-3AD203B41FA5}">
                      <a16:colId xmlns:a16="http://schemas.microsoft.com/office/drawing/2014/main" val="2227573328"/>
                    </a:ext>
                  </a:extLst>
                </a:gridCol>
                <a:gridCol w="3782750">
                  <a:extLst>
                    <a:ext uri="{9D8B030D-6E8A-4147-A177-3AD203B41FA5}">
                      <a16:colId xmlns:a16="http://schemas.microsoft.com/office/drawing/2014/main" val="80912777"/>
                    </a:ext>
                  </a:extLst>
                </a:gridCol>
                <a:gridCol w="4339036">
                  <a:extLst>
                    <a:ext uri="{9D8B030D-6E8A-4147-A177-3AD203B41FA5}">
                      <a16:colId xmlns:a16="http://schemas.microsoft.com/office/drawing/2014/main" val="732683283"/>
                    </a:ext>
                  </a:extLst>
                </a:gridCol>
              </a:tblGrid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Management measure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Current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Alternate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1693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effectLst/>
                        </a:rPr>
                        <a:t>Domoic acid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27677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Pre-season sampling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6 areas, 2 locations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More locations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7535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Mid-season sampling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marL="12700" indent="-12700" algn="l" fontAlgn="b">
                        <a:tabLst/>
                      </a:pPr>
                      <a:r>
                        <a:rPr lang="en-US" sz="2400" u="none" strike="noStrike" dirty="0">
                          <a:effectLst/>
                        </a:rPr>
                        <a:t>Ad-hoc sampling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Routine sampling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8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Management action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Evisceration order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2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637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effectLst/>
                        </a:rPr>
                        <a:t>Whale entanglement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7062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Risk assessment frequency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12x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74955"/>
                  </a:ext>
                </a:extLst>
              </a:tr>
              <a:tr h="83186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Risk assessment framework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 indicators of elevated risk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4 indicators of elevated risk </a:t>
                      </a:r>
                    </a:p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(more precautionary)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10094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2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8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A89654-EB44-A443-87B3-1DEECE6A458B}"/>
              </a:ext>
            </a:extLst>
          </p:cNvPr>
          <p:cNvSpPr/>
          <p:nvPr/>
        </p:nvSpPr>
        <p:spPr>
          <a:xfrm>
            <a:off x="1143000" y="2288693"/>
            <a:ext cx="1813560" cy="8839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Fishing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1AF2B-C9C3-924C-BD14-7A2827A329DD}"/>
              </a:ext>
            </a:extLst>
          </p:cNvPr>
          <p:cNvSpPr/>
          <p:nvPr/>
        </p:nvSpPr>
        <p:spPr>
          <a:xfrm>
            <a:off x="3931920" y="2288693"/>
            <a:ext cx="1813560" cy="883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Dungeness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crabs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BB11B-DB42-DF48-B679-99D14328B5F0}"/>
              </a:ext>
            </a:extLst>
          </p:cNvPr>
          <p:cNvSpPr/>
          <p:nvPr/>
        </p:nvSpPr>
        <p:spPr>
          <a:xfrm>
            <a:off x="3931920" y="825653"/>
            <a:ext cx="1813560" cy="883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Harmful algal blooms (HABs)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9FE37-CEAC-0840-800E-95671CA4758B}"/>
              </a:ext>
            </a:extLst>
          </p:cNvPr>
          <p:cNvSpPr txBox="1"/>
          <p:nvPr/>
        </p:nvSpPr>
        <p:spPr>
          <a:xfrm>
            <a:off x="4076700" y="15691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Biophysical processes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25AAE-06A6-6D48-8034-F77984440AB3}"/>
              </a:ext>
            </a:extLst>
          </p:cNvPr>
          <p:cNvSpPr txBox="1"/>
          <p:nvPr/>
        </p:nvSpPr>
        <p:spPr>
          <a:xfrm>
            <a:off x="1287780" y="15691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Fleet dynamics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248C9-AC63-784A-A3DA-F6A31395843F}"/>
              </a:ext>
            </a:extLst>
          </p:cNvPr>
          <p:cNvSpPr/>
          <p:nvPr/>
        </p:nvSpPr>
        <p:spPr>
          <a:xfrm>
            <a:off x="3931920" y="3402111"/>
            <a:ext cx="1813560" cy="883920"/>
          </a:xfrm>
          <a:prstGeom prst="rect">
            <a:avLst/>
          </a:prstGeom>
          <a:solidFill>
            <a:srgbClr val="D883FF"/>
          </a:solidFill>
          <a:ln>
            <a:solidFill>
              <a:srgbClr val="521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21B93"/>
                </a:solidFill>
              </a:rPr>
              <a:t>Humpback whales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EC2FCA-BB2E-414F-87B3-A43F17ECB8D9}"/>
              </a:ext>
            </a:extLst>
          </p:cNvPr>
          <p:cNvSpPr/>
          <p:nvPr/>
        </p:nvSpPr>
        <p:spPr>
          <a:xfrm>
            <a:off x="6720840" y="825653"/>
            <a:ext cx="1813560" cy="883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HAB and domoic acid monitoring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173DC-9CAC-4C40-BF7F-FF1230A94009}"/>
              </a:ext>
            </a:extLst>
          </p:cNvPr>
          <p:cNvSpPr txBox="1"/>
          <p:nvPr/>
        </p:nvSpPr>
        <p:spPr>
          <a:xfrm>
            <a:off x="6865620" y="15691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Monitoring programs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DFC556-638B-F145-A99F-01D901AC7A97}"/>
              </a:ext>
            </a:extLst>
          </p:cNvPr>
          <p:cNvSpPr/>
          <p:nvPr/>
        </p:nvSpPr>
        <p:spPr>
          <a:xfrm>
            <a:off x="6720840" y="3402111"/>
            <a:ext cx="1813560" cy="883920"/>
          </a:xfrm>
          <a:prstGeom prst="rect">
            <a:avLst/>
          </a:prstGeom>
          <a:solidFill>
            <a:srgbClr val="D883FF"/>
          </a:solidFill>
          <a:ln>
            <a:solidFill>
              <a:srgbClr val="521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521B93"/>
                </a:solidFill>
              </a:rPr>
              <a:t>Whale and entanglement monitoring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CBF0C-7F19-B54D-8E68-EE2A2AC972E9}"/>
              </a:ext>
            </a:extLst>
          </p:cNvPr>
          <p:cNvSpPr txBox="1"/>
          <p:nvPr/>
        </p:nvSpPr>
        <p:spPr>
          <a:xfrm>
            <a:off x="9654540" y="16500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Management procedures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7D666-48E4-594B-B731-A2A6AEC14067}"/>
              </a:ext>
            </a:extLst>
          </p:cNvPr>
          <p:cNvSpPr/>
          <p:nvPr/>
        </p:nvSpPr>
        <p:spPr>
          <a:xfrm>
            <a:off x="9509760" y="825653"/>
            <a:ext cx="1813560" cy="8839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Space-time closures or evisceration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CE2E11-3262-9643-874B-A6F87179B76F}"/>
              </a:ext>
            </a:extLst>
          </p:cNvPr>
          <p:cNvSpPr/>
          <p:nvPr/>
        </p:nvSpPr>
        <p:spPr>
          <a:xfrm>
            <a:off x="9509760" y="2288693"/>
            <a:ext cx="1813560" cy="883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Sex-size-season (SSS)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154A1F-51F1-F341-BD88-C72139164D81}"/>
              </a:ext>
            </a:extLst>
          </p:cNvPr>
          <p:cNvSpPr/>
          <p:nvPr/>
        </p:nvSpPr>
        <p:spPr>
          <a:xfrm>
            <a:off x="9509760" y="3402111"/>
            <a:ext cx="1813560" cy="883920"/>
          </a:xfrm>
          <a:prstGeom prst="rect">
            <a:avLst/>
          </a:prstGeom>
          <a:solidFill>
            <a:srgbClr val="D883FF"/>
          </a:solidFill>
          <a:ln>
            <a:solidFill>
              <a:srgbClr val="521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521B93"/>
                </a:solidFill>
              </a:rPr>
              <a:t>Space-time closures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19D34B-51EE-9444-84E5-63385A044CE4}"/>
              </a:ext>
            </a:extLst>
          </p:cNvPr>
          <p:cNvCxnSpPr>
            <a:cxnSpLocks/>
          </p:cNvCxnSpPr>
          <p:nvPr/>
        </p:nvCxnSpPr>
        <p:spPr>
          <a:xfrm>
            <a:off x="11780520" y="1314306"/>
            <a:ext cx="0" cy="53419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EB75C-3C92-C14B-B27E-D58898A09B5E}"/>
              </a:ext>
            </a:extLst>
          </p:cNvPr>
          <p:cNvCxnSpPr>
            <a:cxnSpLocks/>
          </p:cNvCxnSpPr>
          <p:nvPr/>
        </p:nvCxnSpPr>
        <p:spPr>
          <a:xfrm flipH="1">
            <a:off x="1868245" y="6656295"/>
            <a:ext cx="98907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F3400-DB02-234C-A75E-37E30CA91AA6}"/>
              </a:ext>
            </a:extLst>
          </p:cNvPr>
          <p:cNvCxnSpPr>
            <a:cxnSpLocks/>
          </p:cNvCxnSpPr>
          <p:nvPr/>
        </p:nvCxnSpPr>
        <p:spPr>
          <a:xfrm flipV="1">
            <a:off x="1889760" y="3385973"/>
            <a:ext cx="0" cy="3270322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DE865F2-3686-C44A-AE52-BCDC1B0C6B6C}"/>
              </a:ext>
            </a:extLst>
          </p:cNvPr>
          <p:cNvSpPr txBox="1"/>
          <p:nvPr/>
        </p:nvSpPr>
        <p:spPr>
          <a:xfrm>
            <a:off x="5718850" y="1359656"/>
            <a:ext cx="100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Bivalve monitoring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286F9-DB9B-1244-813E-AF66865CAB92}"/>
              </a:ext>
            </a:extLst>
          </p:cNvPr>
          <p:cNvSpPr txBox="1"/>
          <p:nvPr/>
        </p:nvSpPr>
        <p:spPr>
          <a:xfrm>
            <a:off x="5718850" y="764932"/>
            <a:ext cx="100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Pier HAB monitoring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6D4563-E3F8-D247-96E1-FE0DC9C63184}"/>
              </a:ext>
            </a:extLst>
          </p:cNvPr>
          <p:cNvSpPr txBox="1"/>
          <p:nvPr/>
        </p:nvSpPr>
        <p:spPr>
          <a:xfrm>
            <a:off x="6050070" y="2184090"/>
            <a:ext cx="100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Viscera sampling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7A8015-4710-EC43-8C05-80F8EF3CBAAD}"/>
              </a:ext>
            </a:extLst>
          </p:cNvPr>
          <p:cNvSpPr txBox="1"/>
          <p:nvPr/>
        </p:nvSpPr>
        <p:spPr>
          <a:xfrm>
            <a:off x="5713009" y="3041601"/>
            <a:ext cx="1001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21B93"/>
                </a:solidFill>
              </a:rPr>
              <a:t>Aerial + shipboard surveys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D9A30-3222-7E4E-B740-36E4F1920013}"/>
              </a:ext>
            </a:extLst>
          </p:cNvPr>
          <p:cNvSpPr txBox="1"/>
          <p:nvPr/>
        </p:nvSpPr>
        <p:spPr>
          <a:xfrm>
            <a:off x="5600700" y="3911627"/>
            <a:ext cx="1242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21B93"/>
                </a:solidFill>
              </a:rPr>
              <a:t>Entangle-</a:t>
            </a:r>
            <a:r>
              <a:rPr lang="en-US" sz="1400" dirty="0" err="1">
                <a:solidFill>
                  <a:srgbClr val="521B93"/>
                </a:solidFill>
              </a:rPr>
              <a:t>ment</a:t>
            </a:r>
            <a:endParaRPr lang="en-US" sz="1400" dirty="0">
              <a:solidFill>
                <a:srgbClr val="521B93"/>
              </a:solidFill>
            </a:endParaRPr>
          </a:p>
          <a:p>
            <a:pPr algn="ctr"/>
            <a:r>
              <a:rPr lang="en-US" sz="1400" dirty="0">
                <a:solidFill>
                  <a:srgbClr val="521B93"/>
                </a:solidFill>
              </a:rPr>
              <a:t>reports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685DA7-B97C-A245-A5DB-0CF6D196CDFD}"/>
              </a:ext>
            </a:extLst>
          </p:cNvPr>
          <p:cNvSpPr txBox="1"/>
          <p:nvPr/>
        </p:nvSpPr>
        <p:spPr>
          <a:xfrm>
            <a:off x="2195523" y="3349386"/>
            <a:ext cx="12791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Incidental take through entanglement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1A504E-9633-714F-A733-76C535ACCAF7}"/>
              </a:ext>
            </a:extLst>
          </p:cNvPr>
          <p:cNvSpPr txBox="1"/>
          <p:nvPr/>
        </p:nvSpPr>
        <p:spPr>
          <a:xfrm>
            <a:off x="4184967" y="1830613"/>
            <a:ext cx="1330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Contamination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D8B91A-F3D7-484F-A801-87E135ECC91C}"/>
              </a:ext>
            </a:extLst>
          </p:cNvPr>
          <p:cNvCxnSpPr>
            <a:cxnSpLocks/>
          </p:cNvCxnSpPr>
          <p:nvPr/>
        </p:nvCxnSpPr>
        <p:spPr>
          <a:xfrm>
            <a:off x="3063721" y="2930261"/>
            <a:ext cx="746279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3D78CA-2525-564C-8120-A96250B1C902}"/>
              </a:ext>
            </a:extLst>
          </p:cNvPr>
          <p:cNvCxnSpPr>
            <a:cxnSpLocks/>
          </p:cNvCxnSpPr>
          <p:nvPr/>
        </p:nvCxnSpPr>
        <p:spPr>
          <a:xfrm>
            <a:off x="3063720" y="3172613"/>
            <a:ext cx="761520" cy="48916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3CBECC-0723-0443-948C-D84FBB56BF81}"/>
              </a:ext>
            </a:extLst>
          </p:cNvPr>
          <p:cNvCxnSpPr>
            <a:cxnSpLocks/>
          </p:cNvCxnSpPr>
          <p:nvPr/>
        </p:nvCxnSpPr>
        <p:spPr>
          <a:xfrm flipH="1" flipV="1">
            <a:off x="5796139" y="3829571"/>
            <a:ext cx="815795" cy="5536"/>
          </a:xfrm>
          <a:prstGeom prst="straightConnector1">
            <a:avLst/>
          </a:prstGeom>
          <a:ln w="19050">
            <a:solidFill>
              <a:srgbClr val="521B93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D84F59-9A35-D341-AFE0-B0BC699E5F78}"/>
              </a:ext>
            </a:extLst>
          </p:cNvPr>
          <p:cNvCxnSpPr>
            <a:cxnSpLocks/>
          </p:cNvCxnSpPr>
          <p:nvPr/>
        </p:nvCxnSpPr>
        <p:spPr>
          <a:xfrm flipV="1">
            <a:off x="10416540" y="4419298"/>
            <a:ext cx="0" cy="5996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EB79AC-1B96-124B-AA45-0063320980AC}"/>
              </a:ext>
            </a:extLst>
          </p:cNvPr>
          <p:cNvCxnSpPr>
            <a:cxnSpLocks/>
          </p:cNvCxnSpPr>
          <p:nvPr/>
        </p:nvCxnSpPr>
        <p:spPr>
          <a:xfrm>
            <a:off x="8591631" y="1282853"/>
            <a:ext cx="834268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26DF3A-9B4A-2B49-BED2-FAF5870C72BA}"/>
              </a:ext>
            </a:extLst>
          </p:cNvPr>
          <p:cNvCxnSpPr>
            <a:cxnSpLocks/>
          </p:cNvCxnSpPr>
          <p:nvPr/>
        </p:nvCxnSpPr>
        <p:spPr>
          <a:xfrm>
            <a:off x="4184967" y="1769653"/>
            <a:ext cx="0" cy="45808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92F7409-DAA8-1D4D-9DA2-91D4A1A63884}"/>
              </a:ext>
            </a:extLst>
          </p:cNvPr>
          <p:cNvCxnSpPr>
            <a:cxnSpLocks/>
          </p:cNvCxnSpPr>
          <p:nvPr/>
        </p:nvCxnSpPr>
        <p:spPr>
          <a:xfrm flipH="1">
            <a:off x="5796139" y="1830613"/>
            <a:ext cx="1177748" cy="61048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0D2314A-944D-3D4F-A323-40F0EEFCEEC9}"/>
              </a:ext>
            </a:extLst>
          </p:cNvPr>
          <p:cNvCxnSpPr>
            <a:cxnSpLocks/>
          </p:cNvCxnSpPr>
          <p:nvPr/>
        </p:nvCxnSpPr>
        <p:spPr>
          <a:xfrm flipH="1" flipV="1">
            <a:off x="5825262" y="1323428"/>
            <a:ext cx="815795" cy="553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512748-A9B3-FD42-A850-7A5BA148D220}"/>
              </a:ext>
            </a:extLst>
          </p:cNvPr>
          <p:cNvCxnSpPr>
            <a:cxnSpLocks/>
          </p:cNvCxnSpPr>
          <p:nvPr/>
        </p:nvCxnSpPr>
        <p:spPr>
          <a:xfrm>
            <a:off x="11475720" y="3868977"/>
            <a:ext cx="304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82A2B7-CDBF-6541-A233-1362DD81F6C6}"/>
              </a:ext>
            </a:extLst>
          </p:cNvPr>
          <p:cNvCxnSpPr>
            <a:cxnSpLocks/>
          </p:cNvCxnSpPr>
          <p:nvPr/>
        </p:nvCxnSpPr>
        <p:spPr>
          <a:xfrm>
            <a:off x="11475720" y="1314306"/>
            <a:ext cx="304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420CC0-1C09-7441-BF58-B4E2090D1497}"/>
              </a:ext>
            </a:extLst>
          </p:cNvPr>
          <p:cNvCxnSpPr>
            <a:cxnSpLocks/>
          </p:cNvCxnSpPr>
          <p:nvPr/>
        </p:nvCxnSpPr>
        <p:spPr>
          <a:xfrm>
            <a:off x="11454205" y="2730652"/>
            <a:ext cx="304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EA038EF-255A-084C-9B6A-253F1AB89AC2}"/>
              </a:ext>
            </a:extLst>
          </p:cNvPr>
          <p:cNvSpPr txBox="1"/>
          <p:nvPr/>
        </p:nvSpPr>
        <p:spPr>
          <a:xfrm>
            <a:off x="2774161" y="2381355"/>
            <a:ext cx="1279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Targeted capture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C2F5FD-4729-FA46-A803-6C28BE45B56C}"/>
              </a:ext>
            </a:extLst>
          </p:cNvPr>
          <p:cNvSpPr/>
          <p:nvPr/>
        </p:nvSpPr>
        <p:spPr>
          <a:xfrm>
            <a:off x="6724161" y="5700384"/>
            <a:ext cx="1813560" cy="8839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Ocean observation programs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D49B5E-CC8C-7344-B1D5-3CF632BAD3C1}"/>
              </a:ext>
            </a:extLst>
          </p:cNvPr>
          <p:cNvSpPr/>
          <p:nvPr/>
        </p:nvSpPr>
        <p:spPr>
          <a:xfrm>
            <a:off x="3924507" y="5664216"/>
            <a:ext cx="1813560" cy="8839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Oceans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8511123-56E0-1448-81C3-DCB43AE3DCBF}"/>
              </a:ext>
            </a:extLst>
          </p:cNvPr>
          <p:cNvCxnSpPr>
            <a:cxnSpLocks/>
          </p:cNvCxnSpPr>
          <p:nvPr/>
        </p:nvCxnSpPr>
        <p:spPr>
          <a:xfrm flipH="1" flipV="1">
            <a:off x="5826694" y="6147566"/>
            <a:ext cx="815795" cy="553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48B6BF30-9CF8-644A-B696-73A9D6112013}"/>
              </a:ext>
            </a:extLst>
          </p:cNvPr>
          <p:cNvSpPr/>
          <p:nvPr/>
        </p:nvSpPr>
        <p:spPr>
          <a:xfrm>
            <a:off x="6720547" y="4638302"/>
            <a:ext cx="1813560" cy="883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Surveys and stock assessments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D463BA-2BB3-304D-9271-5EE304B1953F}"/>
              </a:ext>
            </a:extLst>
          </p:cNvPr>
          <p:cNvSpPr/>
          <p:nvPr/>
        </p:nvSpPr>
        <p:spPr>
          <a:xfrm>
            <a:off x="3920893" y="4602134"/>
            <a:ext cx="1813560" cy="8839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Forage fish (krill and anchovies)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6752C52-0C8F-444F-A241-966D753A811C}"/>
              </a:ext>
            </a:extLst>
          </p:cNvPr>
          <p:cNvCxnSpPr>
            <a:cxnSpLocks/>
          </p:cNvCxnSpPr>
          <p:nvPr/>
        </p:nvCxnSpPr>
        <p:spPr>
          <a:xfrm flipH="1" flipV="1">
            <a:off x="5823080" y="5085484"/>
            <a:ext cx="815795" cy="553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908991-D608-4149-8084-FCC9562979B8}"/>
              </a:ext>
            </a:extLst>
          </p:cNvPr>
          <p:cNvCxnSpPr>
            <a:cxnSpLocks/>
          </p:cNvCxnSpPr>
          <p:nvPr/>
        </p:nvCxnSpPr>
        <p:spPr>
          <a:xfrm>
            <a:off x="8703965" y="5018979"/>
            <a:ext cx="171257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05E9A77-EA36-9C47-9DC7-8954E6434AEB}"/>
              </a:ext>
            </a:extLst>
          </p:cNvPr>
          <p:cNvCxnSpPr>
            <a:cxnSpLocks/>
          </p:cNvCxnSpPr>
          <p:nvPr/>
        </p:nvCxnSpPr>
        <p:spPr>
          <a:xfrm>
            <a:off x="8707841" y="6029894"/>
            <a:ext cx="40926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DDD766E-8E1A-DB43-831C-F3ECAAED9ACA}"/>
              </a:ext>
            </a:extLst>
          </p:cNvPr>
          <p:cNvCxnSpPr>
            <a:cxnSpLocks/>
          </p:cNvCxnSpPr>
          <p:nvPr/>
        </p:nvCxnSpPr>
        <p:spPr>
          <a:xfrm>
            <a:off x="8653472" y="3844071"/>
            <a:ext cx="46363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3535F37-597D-F74A-988B-10D63C62E4F1}"/>
              </a:ext>
            </a:extLst>
          </p:cNvPr>
          <p:cNvCxnSpPr>
            <a:cxnSpLocks/>
          </p:cNvCxnSpPr>
          <p:nvPr/>
        </p:nvCxnSpPr>
        <p:spPr>
          <a:xfrm>
            <a:off x="9148483" y="3844071"/>
            <a:ext cx="0" cy="2185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31447945-74EF-204C-801D-2B064D65517F}"/>
              </a:ext>
            </a:extLst>
          </p:cNvPr>
          <p:cNvSpPr txBox="1"/>
          <p:nvPr/>
        </p:nvSpPr>
        <p:spPr>
          <a:xfrm>
            <a:off x="9093032" y="5003237"/>
            <a:ext cx="1479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21B93"/>
                </a:solidFill>
              </a:rPr>
              <a:t>Risk Assessment and Mitigation  Program (RAMP)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AF536B8-9A9E-2D49-97AC-503630A10D6D}"/>
              </a:ext>
            </a:extLst>
          </p:cNvPr>
          <p:cNvCxnSpPr>
            <a:cxnSpLocks/>
          </p:cNvCxnSpPr>
          <p:nvPr/>
        </p:nvCxnSpPr>
        <p:spPr>
          <a:xfrm>
            <a:off x="3474720" y="3845266"/>
            <a:ext cx="350520" cy="0"/>
          </a:xfrm>
          <a:prstGeom prst="straightConnector1">
            <a:avLst/>
          </a:prstGeom>
          <a:ln w="19050">
            <a:solidFill>
              <a:srgbClr val="521B93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29E7378-45F4-7143-A53A-A74F97DFB982}"/>
              </a:ext>
            </a:extLst>
          </p:cNvPr>
          <p:cNvCxnSpPr>
            <a:cxnSpLocks/>
          </p:cNvCxnSpPr>
          <p:nvPr/>
        </p:nvCxnSpPr>
        <p:spPr>
          <a:xfrm flipV="1">
            <a:off x="3467307" y="3860498"/>
            <a:ext cx="1" cy="2161406"/>
          </a:xfrm>
          <a:prstGeom prst="line">
            <a:avLst/>
          </a:prstGeom>
          <a:ln w="19050">
            <a:solidFill>
              <a:srgbClr val="521B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A83C577-0D3D-3C45-B386-E35D20CAE3A6}"/>
              </a:ext>
            </a:extLst>
          </p:cNvPr>
          <p:cNvCxnSpPr>
            <a:cxnSpLocks/>
          </p:cNvCxnSpPr>
          <p:nvPr/>
        </p:nvCxnSpPr>
        <p:spPr>
          <a:xfrm flipH="1">
            <a:off x="3467307" y="6036172"/>
            <a:ext cx="342693" cy="0"/>
          </a:xfrm>
          <a:prstGeom prst="line">
            <a:avLst/>
          </a:prstGeom>
          <a:ln w="19050">
            <a:solidFill>
              <a:srgbClr val="521B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F5681637-473F-A14E-83A7-CEFF4FFDFE7E}"/>
              </a:ext>
            </a:extLst>
          </p:cNvPr>
          <p:cNvCxnSpPr>
            <a:cxnSpLocks/>
          </p:cNvCxnSpPr>
          <p:nvPr/>
        </p:nvCxnSpPr>
        <p:spPr>
          <a:xfrm flipH="1">
            <a:off x="3482547" y="5010989"/>
            <a:ext cx="342693" cy="0"/>
          </a:xfrm>
          <a:prstGeom prst="line">
            <a:avLst/>
          </a:prstGeom>
          <a:ln w="19050">
            <a:solidFill>
              <a:srgbClr val="521B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ADD4DE0-289F-334D-8A19-C9A4DDD89EAD}"/>
              </a:ext>
            </a:extLst>
          </p:cNvPr>
          <p:cNvCxnSpPr>
            <a:cxnSpLocks/>
          </p:cNvCxnSpPr>
          <p:nvPr/>
        </p:nvCxnSpPr>
        <p:spPr>
          <a:xfrm flipH="1">
            <a:off x="820230" y="6289573"/>
            <a:ext cx="3058978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C90370-799C-1A41-A914-E708BFCB6C76}"/>
              </a:ext>
            </a:extLst>
          </p:cNvPr>
          <p:cNvCxnSpPr>
            <a:cxnSpLocks/>
          </p:cNvCxnSpPr>
          <p:nvPr/>
        </p:nvCxnSpPr>
        <p:spPr>
          <a:xfrm>
            <a:off x="820230" y="1299377"/>
            <a:ext cx="0" cy="49901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5A0405-D2FA-6F40-A719-7E7DB42BE636}"/>
              </a:ext>
            </a:extLst>
          </p:cNvPr>
          <p:cNvCxnSpPr>
            <a:cxnSpLocks/>
          </p:cNvCxnSpPr>
          <p:nvPr/>
        </p:nvCxnSpPr>
        <p:spPr>
          <a:xfrm flipV="1">
            <a:off x="820230" y="1267613"/>
            <a:ext cx="3005010" cy="2053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BF1E399-B0F7-0642-9D23-B6FE2C566A45}"/>
              </a:ext>
            </a:extLst>
          </p:cNvPr>
          <p:cNvSpPr txBox="1"/>
          <p:nvPr/>
        </p:nvSpPr>
        <p:spPr>
          <a:xfrm rot="16200000">
            <a:off x="2155414" y="4649647"/>
            <a:ext cx="1816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21B93"/>
                </a:solidFill>
              </a:rPr>
              <a:t>Abundance and distribution driven by oceans and forage fish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A4FF27-1AAC-C345-93A2-D0A866E6BA64}"/>
              </a:ext>
            </a:extLst>
          </p:cNvPr>
          <p:cNvSpPr txBox="1"/>
          <p:nvPr/>
        </p:nvSpPr>
        <p:spPr>
          <a:xfrm rot="16200000">
            <a:off x="-466843" y="4674762"/>
            <a:ext cx="1816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Frequency, duration, and toxicity driven by ocean conditions</a:t>
            </a:r>
          </a:p>
        </p:txBody>
      </p:sp>
    </p:spTree>
    <p:extLst>
      <p:ext uri="{BB962C8B-B14F-4D97-AF65-F5344CB8AC3E}">
        <p14:creationId xmlns:p14="http://schemas.microsoft.com/office/powerpoint/2010/main" val="327890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532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1. Population dynamics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83188-4540-B84E-90B3-C2DCB5BD6FDE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age- and sex-structured population dynamics model spatially organized by CA commercial fishing blocks, operating on weekly time steps from March 2014 to July 2019, and based on Froehlich et al. 2017.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95797-F73B-CC4B-B07B-F2D5AE0E5459}"/>
              </a:ext>
            </a:extLst>
          </p:cNvPr>
          <p:cNvSpPr txBox="1"/>
          <p:nvPr/>
        </p:nvSpPr>
        <p:spPr>
          <a:xfrm>
            <a:off x="0" y="1329153"/>
            <a:ext cx="226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 Spatial dynamics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92B04-9AA0-BB4E-812B-E4040DD7D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786"/>
            <a:ext cx="3353476" cy="5030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0C4C9-B3CF-5746-BF00-6498411250E2}"/>
              </a:ext>
            </a:extLst>
          </p:cNvPr>
          <p:cNvSpPr txBox="1"/>
          <p:nvPr/>
        </p:nvSpPr>
        <p:spPr>
          <a:xfrm>
            <a:off x="3831407" y="1329153"/>
            <a:ext cx="4054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 Age- and sex-structured dynamics</a:t>
            </a:r>
          </a:p>
        </p:txBody>
      </p:sp>
      <p:pic>
        <p:nvPicPr>
          <p:cNvPr id="1026" name="Picture 2" descr="https://lh6.googleusercontent.com/9jyP-GHjIohXeEHHYrmIBSXu5z5hY3MqB_GfSOrx_0uIIjxEPs2stCX6rklfg2SlmvF0NckzZ-iWCzR9JurKGYCmDJ4tdgPA2hgLhYxIa3ZvFfMYsWCmgsfXmBunHr0GXRJ-2i6rK14">
            <a:extLst>
              <a:ext uri="{FF2B5EF4-FFF2-40B4-BE49-F238E27FC236}">
                <a16:creationId xmlns:a16="http://schemas.microsoft.com/office/drawing/2014/main" id="{903ACB63-6BA8-2241-8EF2-53B6A599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51" y="1827786"/>
            <a:ext cx="7620000" cy="39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3527CB-EE11-6445-B181-484DD2AE2AF6}"/>
              </a:ext>
            </a:extLst>
          </p:cNvPr>
          <p:cNvSpPr/>
          <p:nvPr/>
        </p:nvSpPr>
        <p:spPr>
          <a:xfrm>
            <a:off x="3966764" y="1920240"/>
            <a:ext cx="2651760" cy="10826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50AFD-6A0F-0941-8498-A14B4C46FC6D}"/>
              </a:ext>
            </a:extLst>
          </p:cNvPr>
          <p:cNvSpPr/>
          <p:nvPr/>
        </p:nvSpPr>
        <p:spPr>
          <a:xfrm>
            <a:off x="5805418" y="1920240"/>
            <a:ext cx="2932181" cy="10826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E4FDB2-66A1-CA47-BBF5-1C3DC8508801}"/>
              </a:ext>
            </a:extLst>
          </p:cNvPr>
          <p:cNvSpPr/>
          <p:nvPr/>
        </p:nvSpPr>
        <p:spPr>
          <a:xfrm>
            <a:off x="9897641" y="4838010"/>
            <a:ext cx="1481560" cy="89674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E77DB-8683-624A-827D-DC542F2BD58E}"/>
              </a:ext>
            </a:extLst>
          </p:cNvPr>
          <p:cNvSpPr txBox="1"/>
          <p:nvPr/>
        </p:nvSpPr>
        <p:spPr>
          <a:xfrm>
            <a:off x="9488557" y="5799513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Froehlich et al. 2017</a:t>
            </a:r>
          </a:p>
        </p:txBody>
      </p:sp>
    </p:spTree>
    <p:extLst>
      <p:ext uri="{BB962C8B-B14F-4D97-AF65-F5344CB8AC3E}">
        <p14:creationId xmlns:p14="http://schemas.microsoft.com/office/powerpoint/2010/main" val="258493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442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2. Effort dynamics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83188-4540-B84E-90B3-C2DCB5BD6FDE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model of spatial-temporal fishing dynamics based on either (1) Owen Liu and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Jameal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Samhouri’s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fleet dynamics model or (2) based on an open access fishing model tuned to CDFW landings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E19CD-4473-9B41-B0E0-CF37E32A2C91}"/>
              </a:ext>
            </a:extLst>
          </p:cNvPr>
          <p:cNvSpPr txBox="1"/>
          <p:nvPr/>
        </p:nvSpPr>
        <p:spPr>
          <a:xfrm>
            <a:off x="6187440" y="1329153"/>
            <a:ext cx="2522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 Temporal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F9AFB-9844-9B47-A377-F8A2D6CA1B4D}"/>
              </a:ext>
            </a:extLst>
          </p:cNvPr>
          <p:cNvSpPr txBox="1"/>
          <p:nvPr/>
        </p:nvSpPr>
        <p:spPr>
          <a:xfrm>
            <a:off x="0" y="1329153"/>
            <a:ext cx="226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 Spatial dynamics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3B22E-4087-3D4F-BA8E-A1E56292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7786"/>
            <a:ext cx="3353476" cy="5030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C9D4B-1986-A64F-9D1E-9D6D382B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1827786"/>
            <a:ext cx="5030214" cy="50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6440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3. Domoic acid contamination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5E9A7-BA8C-E849-A270-55F4E7553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04"/>
          <a:stretch/>
        </p:blipFill>
        <p:spPr>
          <a:xfrm>
            <a:off x="106017" y="1384086"/>
            <a:ext cx="7765774" cy="5627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BD114-0D7D-C34E-8C34-9A43E4738905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model the contamination of Dungeness crabs with domoic acid using CDPH viscera contamination data and predictions of high particulate domoic acid risk from C-HARM (Anderson et al. 2016).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31246-3073-1A46-9F79-540D5FD74F44}"/>
              </a:ext>
            </a:extLst>
          </p:cNvPr>
          <p:cNvSpPr txBox="1"/>
          <p:nvPr/>
        </p:nvSpPr>
        <p:spPr>
          <a:xfrm>
            <a:off x="7745897" y="1827786"/>
            <a:ext cx="44461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also simulated the monitoring of the following indicators of elevated domoic acid risk using CHARM and CDPH field observations: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Bivalve contamination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Pier-monitoring of </a:t>
            </a:r>
          </a:p>
        </p:txBody>
      </p:sp>
    </p:spTree>
    <p:extLst>
      <p:ext uri="{BB962C8B-B14F-4D97-AF65-F5344CB8AC3E}">
        <p14:creationId xmlns:p14="http://schemas.microsoft.com/office/powerpoint/2010/main" val="317773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534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4. Whale entanglement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BD114-0D7D-C34E-8C34-9A43E4738905}"/>
              </a:ext>
            </a:extLst>
          </p:cNvPr>
          <p:cNvSpPr txBox="1"/>
          <p:nvPr/>
        </p:nvSpPr>
        <p:spPr>
          <a:xfrm>
            <a:off x="1" y="5599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propose to simulate the density of humpback whales using the Forney et al. (in prep) species distribution model. We derive the probability that a whale encounters a trap using ideal gas theory and tune the probability that a whale becomes entangled in an encounter trap to historical rates of entanglement.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A5931-F03B-1545-A691-68D6727E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6592" r="50594" b="18479"/>
          <a:stretch/>
        </p:blipFill>
        <p:spPr>
          <a:xfrm>
            <a:off x="13254" y="1807518"/>
            <a:ext cx="3750365" cy="4808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E451F-E5B8-B045-8BEE-66EE4215D44B}"/>
              </a:ext>
            </a:extLst>
          </p:cNvPr>
          <p:cNvSpPr txBox="1"/>
          <p:nvPr/>
        </p:nvSpPr>
        <p:spPr>
          <a:xfrm>
            <a:off x="198787" y="6522882"/>
            <a:ext cx="185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Becker et al.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E83087-FF79-E043-A494-8842BCB0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78" y="2191832"/>
            <a:ext cx="3540556" cy="26554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BA66C6-C7EE-004E-BE93-3D10AA5F41A4}"/>
              </a:ext>
            </a:extLst>
          </p:cNvPr>
          <p:cNvSpPr txBox="1"/>
          <p:nvPr/>
        </p:nvSpPr>
        <p:spPr>
          <a:xfrm>
            <a:off x="198787" y="1571691"/>
            <a:ext cx="222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1. Whale density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6C7E0-A4EE-4C48-B2DA-92CDBB106D5F}"/>
              </a:ext>
            </a:extLst>
          </p:cNvPr>
          <p:cNvSpPr txBox="1"/>
          <p:nvPr/>
        </p:nvSpPr>
        <p:spPr>
          <a:xfrm>
            <a:off x="3889514" y="1561872"/>
            <a:ext cx="340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2. Probability that a whale encounter a trap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7E88E-A0AA-D943-A2B3-A8FF7D82D1F5}"/>
              </a:ext>
            </a:extLst>
          </p:cNvPr>
          <p:cNvSpPr txBox="1"/>
          <p:nvPr/>
        </p:nvSpPr>
        <p:spPr>
          <a:xfrm>
            <a:off x="7508815" y="1560557"/>
            <a:ext cx="4240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3. Probability that a whale becomes entangled in an encountered trap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6CF3D-0031-6B44-A7ED-CD56BDA947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46" r="32228"/>
          <a:stretch/>
        </p:blipFill>
        <p:spPr>
          <a:xfrm>
            <a:off x="7177509" y="2186610"/>
            <a:ext cx="4909240" cy="36178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C1C0C-CC13-2246-A753-A6AF1476C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17" t="25430" b="30645"/>
          <a:stretch/>
        </p:blipFill>
        <p:spPr>
          <a:xfrm>
            <a:off x="7768702" y="2344809"/>
            <a:ext cx="1761165" cy="12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DF54B-AF6F-E948-89C7-2EE8844B67FD}"/>
              </a:ext>
            </a:extLst>
          </p:cNvPr>
          <p:cNvSpPr txBox="1"/>
          <p:nvPr/>
        </p:nvSpPr>
        <p:spPr>
          <a:xfrm>
            <a:off x="0" y="0"/>
            <a:ext cx="6177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5. Simulating the RAMP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E305A-F2CD-A847-A11F-AEF125D2C08C}"/>
              </a:ext>
            </a:extLst>
          </p:cNvPr>
          <p:cNvSpPr txBox="1"/>
          <p:nvPr/>
        </p:nvSpPr>
        <p:spPr>
          <a:xfrm>
            <a:off x="800852" y="1215815"/>
            <a:ext cx="4009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“Fall aerial marine mammal survey”</a:t>
            </a:r>
          </a:p>
          <a:p>
            <a:pPr algn="ctr"/>
            <a:r>
              <a:rPr lang="en-US" sz="2000" dirty="0"/>
              <a:t>Forney, personal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7FC38-BE4A-1C40-871A-86E2830A0FF9}"/>
              </a:ext>
            </a:extLst>
          </p:cNvPr>
          <p:cNvSpPr txBox="1"/>
          <p:nvPr/>
        </p:nvSpPr>
        <p:spPr>
          <a:xfrm>
            <a:off x="7178823" y="1268190"/>
            <a:ext cx="3877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“Spring shipboard rockfish survey”</a:t>
            </a:r>
          </a:p>
          <a:p>
            <a:pPr algn="ctr"/>
            <a:r>
              <a:rPr lang="en-US" sz="2000" dirty="0"/>
              <a:t>Sakuma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3608-85AE-D449-A262-742C496B3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05"/>
          <a:stretch/>
        </p:blipFill>
        <p:spPr>
          <a:xfrm>
            <a:off x="106019" y="1902071"/>
            <a:ext cx="5148153" cy="4955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EC824-92F7-184B-898F-BCF9BCAA77E3}"/>
              </a:ext>
            </a:extLst>
          </p:cNvPr>
          <p:cNvSpPr txBox="1"/>
          <p:nvPr/>
        </p:nvSpPr>
        <p:spPr>
          <a:xfrm>
            <a:off x="0" y="511626"/>
            <a:ext cx="962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Indicator #1: Presence of species of concern</a:t>
            </a:r>
          </a:p>
          <a:p>
            <a:r>
              <a:rPr lang="en-US" sz="2000" dirty="0"/>
              <a:t>&gt;20 whales in a single survey or average of &gt;5 whales over one week of a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D8673E-2BFE-A84B-982E-FC2B76F0A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10"/>
          <a:stretch/>
        </p:blipFill>
        <p:spPr>
          <a:xfrm>
            <a:off x="5572224" y="1927773"/>
            <a:ext cx="3227219" cy="4904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A23DC-58CF-9C41-83EC-809B092E2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5"/>
          <a:stretch/>
        </p:blipFill>
        <p:spPr>
          <a:xfrm>
            <a:off x="8760356" y="1893549"/>
            <a:ext cx="3283937" cy="4904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BBFB7-A84D-604A-8758-C346CF8F676A}"/>
              </a:ext>
            </a:extLst>
          </p:cNvPr>
          <p:cNvSpPr txBox="1"/>
          <p:nvPr/>
        </p:nvSpPr>
        <p:spPr>
          <a:xfrm>
            <a:off x="10441270" y="2064963"/>
            <a:ext cx="1388201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Core region</a:t>
            </a:r>
          </a:p>
          <a:p>
            <a:r>
              <a:rPr lang="en-US" sz="1600" dirty="0"/>
              <a:t>18 days</a:t>
            </a:r>
          </a:p>
          <a:p>
            <a:r>
              <a:rPr lang="en-US" sz="1600" dirty="0"/>
              <a:t>17 humpbacks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FD5C8-5D32-4743-8B6F-65D0D2C969F5}"/>
              </a:ext>
            </a:extLst>
          </p:cNvPr>
          <p:cNvSpPr txBox="1"/>
          <p:nvPr/>
        </p:nvSpPr>
        <p:spPr>
          <a:xfrm>
            <a:off x="7243359" y="2064963"/>
            <a:ext cx="1388201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Full region</a:t>
            </a:r>
          </a:p>
          <a:p>
            <a:r>
              <a:rPr lang="en-US" sz="1600" dirty="0"/>
              <a:t>37 days</a:t>
            </a:r>
          </a:p>
          <a:p>
            <a:r>
              <a:rPr lang="en-US" sz="1600" dirty="0"/>
              <a:t>87 humpbacks</a:t>
            </a:r>
          </a:p>
        </p:txBody>
      </p:sp>
    </p:spTree>
    <p:extLst>
      <p:ext uri="{BB962C8B-B14F-4D97-AF65-F5344CB8AC3E}">
        <p14:creationId xmlns:p14="http://schemas.microsoft.com/office/powerpoint/2010/main" val="117793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509</Words>
  <Application>Microsoft Macintosh PowerPoint</Application>
  <PresentationFormat>Widescreen</PresentationFormat>
  <Paragraphs>95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Climate-ready fisheries management in the California Dungeness crab fishery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49</cp:revision>
  <dcterms:created xsi:type="dcterms:W3CDTF">2019-08-29T15:53:46Z</dcterms:created>
  <dcterms:modified xsi:type="dcterms:W3CDTF">2019-11-04T04:24:58Z</dcterms:modified>
</cp:coreProperties>
</file>